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78" r:id="rId6"/>
    <p:sldId id="265" r:id="rId7"/>
    <p:sldId id="260" r:id="rId8"/>
    <p:sldId id="266" r:id="rId9"/>
    <p:sldId id="280" r:id="rId10"/>
    <p:sldId id="271" r:id="rId11"/>
    <p:sldId id="262" r:id="rId12"/>
    <p:sldId id="267" r:id="rId13"/>
    <p:sldId id="268" r:id="rId14"/>
    <p:sldId id="269" r:id="rId15"/>
    <p:sldId id="263" r:id="rId16"/>
    <p:sldId id="270" r:id="rId17"/>
    <p:sldId id="264" r:id="rId18"/>
    <p:sldId id="261" r:id="rId19"/>
    <p:sldId id="272" r:id="rId20"/>
    <p:sldId id="273" r:id="rId21"/>
    <p:sldId id="274" r:id="rId22"/>
    <p:sldId id="276" r:id="rId23"/>
    <p:sldId id="279" r:id="rId24"/>
    <p:sldId id="275" r:id="rId25"/>
    <p:sldId id="277" r:id="rId2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36D677"/>
    <a:srgbClr val="33CC33"/>
    <a:srgbClr val="B2B2B2"/>
    <a:srgbClr val="FCBAF4"/>
    <a:srgbClr val="FF00FF"/>
    <a:srgbClr val="A42495"/>
    <a:srgbClr val="ED97E1"/>
    <a:srgbClr val="000000"/>
    <a:srgbClr val="58C4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598" autoAdjust="0"/>
  </p:normalViewPr>
  <p:slideViewPr>
    <p:cSldViewPr>
      <p:cViewPr>
        <p:scale>
          <a:sx n="58" d="100"/>
          <a:sy n="58" d="100"/>
        </p:scale>
        <p:origin x="-989" y="-24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8" d="100"/>
        <a:sy n="4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FC67C-45E2-4C51-8E08-343DC35E139D}" type="datetimeFigureOut">
              <a:rPr lang="en-SG" smtClean="0"/>
              <a:t>14 Jul 2017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60A7D-ABC1-4445-841C-32ED713BB83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89550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60A7D-ABC1-4445-841C-32ED713BB830}" type="slidenum">
              <a:rPr lang="en-SG" smtClean="0"/>
              <a:t>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99801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60A7D-ABC1-4445-841C-32ED713BB830}" type="slidenum">
              <a:rPr lang="en-SG" smtClean="0"/>
              <a:t>17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74972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43.jp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g"/><Relationship Id="rId3" Type="http://schemas.openxmlformats.org/officeDocument/2006/relationships/image" Target="../media/image45.jpg"/><Relationship Id="rId7" Type="http://schemas.openxmlformats.org/officeDocument/2006/relationships/image" Target="../media/image49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g"/><Relationship Id="rId3" Type="http://schemas.openxmlformats.org/officeDocument/2006/relationships/image" Target="../media/image52.jpg"/><Relationship Id="rId7" Type="http://schemas.openxmlformats.org/officeDocument/2006/relationships/image" Target="../media/image56.jp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g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3350"/>
            <a:ext cx="8839201" cy="48006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976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81000" y="209550"/>
            <a:ext cx="8382000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প্রাকৃতিক সম্পদ গুলো হলো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352800" y="3714750"/>
            <a:ext cx="2590800" cy="1371600"/>
          </a:xfrm>
          <a:prstGeom prst="ellipse">
            <a:avLst/>
          </a:prstGeom>
          <a:solidFill>
            <a:srgbClr val="33CC33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বনজ সম্পদ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85800" y="1200150"/>
            <a:ext cx="2701637" cy="1428750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কৃষিজ সম্পদ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019800" y="1123950"/>
            <a:ext cx="2438400" cy="150495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খনিজ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990600" y="2724150"/>
            <a:ext cx="2514600" cy="1524000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মৎস সম্পদ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791200" y="2724150"/>
            <a:ext cx="2438400" cy="1524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81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369153"/>
            <a:ext cx="655857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একটি কৃষি প্রধান দেশ।এখানের কৃষিজ পণ্যগুলো হলোঃধান,গম,সরিষা,মরিচ,আখ,ডাল,চা,আলু,পাট,তুলা ইত্যাদি।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Oval 3"/>
          <p:cNvSpPr/>
          <p:nvPr/>
        </p:nvSpPr>
        <p:spPr>
          <a:xfrm>
            <a:off x="304800" y="57150"/>
            <a:ext cx="1981200" cy="1371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কৃষিজ</a:t>
            </a:r>
            <a:r>
              <a:rPr lang="en-SG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endParaRPr lang="en-SG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81150"/>
            <a:ext cx="8747037" cy="17067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63" y="3321634"/>
            <a:ext cx="8747037" cy="176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88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-19050"/>
            <a:ext cx="2590800" cy="18348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1054"/>
            <a:ext cx="2682240" cy="18348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657350"/>
            <a:ext cx="2446986" cy="18223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657350"/>
            <a:ext cx="2609088" cy="18288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04800" y="438150"/>
            <a:ext cx="1828800" cy="914400"/>
          </a:xfrm>
          <a:prstGeom prst="ellipse">
            <a:avLst/>
          </a:prstGeom>
          <a:ln>
            <a:solidFill>
              <a:srgbClr val="FF00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সরিষা</a:t>
            </a:r>
            <a:endParaRPr lang="en-SG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04800" y="2190750"/>
            <a:ext cx="1889760" cy="914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মরিচ</a:t>
            </a:r>
            <a:endParaRPr lang="en-SG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486150"/>
            <a:ext cx="2311400" cy="13868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3486150"/>
            <a:ext cx="2095500" cy="139446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57200" y="3638550"/>
            <a:ext cx="166116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আঁখ</a:t>
            </a:r>
            <a:endParaRPr lang="en-SG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28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9267"/>
            <a:ext cx="2577662" cy="18366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656" y="38862"/>
            <a:ext cx="2371344" cy="18470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408" y="1809750"/>
            <a:ext cx="2298192" cy="18105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733550"/>
            <a:ext cx="2955701" cy="18288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09600" y="514350"/>
            <a:ext cx="12192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ডাল</a:t>
            </a:r>
            <a:endParaRPr lang="en-SG" sz="4000" b="1" dirty="0">
              <a:solidFill>
                <a:srgbClr val="33CC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62000" y="2190750"/>
            <a:ext cx="9144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endParaRPr lang="en-SG" sz="4000" b="1" dirty="0">
              <a:solidFill>
                <a:srgbClr val="33CC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531870"/>
            <a:ext cx="1973580" cy="1478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562350"/>
            <a:ext cx="2209800" cy="14478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09600" y="3694710"/>
            <a:ext cx="12954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আলু</a:t>
            </a:r>
            <a:endParaRPr lang="en-SG" sz="4000" b="1" dirty="0">
              <a:solidFill>
                <a:srgbClr val="33CC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52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B2B2B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66256"/>
            <a:ext cx="3190228" cy="2489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09550"/>
            <a:ext cx="3520440" cy="251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582883"/>
            <a:ext cx="3190228" cy="2579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1" y="2645898"/>
            <a:ext cx="3672840" cy="24404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Oval 5"/>
          <p:cNvSpPr/>
          <p:nvPr/>
        </p:nvSpPr>
        <p:spPr>
          <a:xfrm>
            <a:off x="152400" y="666751"/>
            <a:ext cx="1981200" cy="1447800"/>
          </a:xfrm>
          <a:prstGeom prst="ellipse">
            <a:avLst/>
          </a:prstGeom>
          <a:solidFill>
            <a:srgbClr val="33CC33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endParaRPr lang="en-SG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52400" y="2710098"/>
            <a:ext cx="1904999" cy="1589067"/>
          </a:xfrm>
          <a:prstGeom prst="ellipse">
            <a:avLst/>
          </a:prstGeom>
          <a:solidFill>
            <a:srgbClr val="33CC3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তুলা</a:t>
            </a:r>
            <a:endParaRPr lang="en-SG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52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90800" y="438150"/>
            <a:ext cx="3810000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SG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nip Same Side Corner Rectangle 4"/>
          <p:cNvSpPr/>
          <p:nvPr/>
        </p:nvSpPr>
        <p:spPr>
          <a:xfrm>
            <a:off x="1905000" y="1352550"/>
            <a:ext cx="5257800" cy="1981200"/>
          </a:xfrm>
          <a:prstGeom prst="snip2SameRect">
            <a:avLst>
              <a:gd name="adj1" fmla="val 50000"/>
              <a:gd name="adj2" fmla="val 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কৃষিজ সম্পদ আমাদের কী কী কাজে লাগে?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9591"/>
            <a:ext cx="9144000" cy="166295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"/>
            <a:ext cx="2082384" cy="20263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-1905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43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181350"/>
            <a:ext cx="2456313" cy="175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7804" y="1003554"/>
            <a:ext cx="1447800" cy="24505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181350"/>
            <a:ext cx="3048000" cy="175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1" y="3181350"/>
            <a:ext cx="2830620" cy="175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Oval 7"/>
          <p:cNvSpPr/>
          <p:nvPr/>
        </p:nvSpPr>
        <p:spPr>
          <a:xfrm>
            <a:off x="609600" y="209550"/>
            <a:ext cx="2133600" cy="1143000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ৎস সম্পদ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200400" y="247650"/>
            <a:ext cx="5562600" cy="2552700"/>
          </a:xfrm>
          <a:prstGeom prst="roundRect">
            <a:avLst/>
          </a:prstGeom>
          <a:solidFill>
            <a:srgbClr val="58C4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নদী মাতৃক দেশ।এখানে প্রচুর পরিমাণে মাছ পাওয়া যায় ।যা আমাদের আমিষের অভাব পূরণ করে।  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48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913039"/>
            <a:ext cx="3581400" cy="20209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480" y="1060380"/>
            <a:ext cx="3931920" cy="18161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680" y="3117780"/>
            <a:ext cx="2484120" cy="18161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0" y="3128010"/>
            <a:ext cx="2407920" cy="1805940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>
            <a:off x="5181600" y="57150"/>
            <a:ext cx="3276600" cy="1170432"/>
          </a:xfrm>
          <a:prstGeom prst="leftArrow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52400" y="133350"/>
            <a:ext cx="47244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39700" dist="508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bn-IN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বাংলাদেশের প্রধান বনাঞ্চল গুলো</a:t>
            </a:r>
            <a:r>
              <a:rPr lang="bn-BD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------</a:t>
            </a:r>
            <a:r>
              <a:rPr lang="bn-IN" sz="24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খুলনার </a:t>
            </a:r>
            <a:r>
              <a:rPr lang="en-US" sz="24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‌</a:t>
            </a:r>
            <a:r>
              <a:rPr lang="bn-IN" sz="24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সুন্দরবন</a:t>
            </a:r>
            <a:r>
              <a:rPr lang="bn-BD" sz="24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IN" sz="24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পার্বত্য চট্টগ্রাম</a:t>
            </a:r>
            <a:r>
              <a:rPr lang="bn-BD" sz="24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4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রাঙ্গামাটি </a:t>
            </a:r>
            <a:r>
              <a:rPr lang="en-US" sz="24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4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bn-BD" sz="24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IN" sz="24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ময়মনসিংহ</a:t>
            </a:r>
            <a:r>
              <a:rPr lang="en-US" sz="24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ও সিলেটে</a:t>
            </a:r>
            <a:r>
              <a:rPr lang="bn-IN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অবস্থিত </a:t>
            </a:r>
            <a:r>
              <a:rPr lang="bn-BD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এসব বনে প্রচুর পরিমানে </a:t>
            </a:r>
            <a:r>
              <a:rPr lang="bn-IN" sz="24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পশু</a:t>
            </a:r>
            <a:r>
              <a:rPr lang="en-US" sz="24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24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কাঠ</a:t>
            </a:r>
            <a:r>
              <a:rPr lang="en-US" sz="24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IN" sz="24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বাঁশ</a:t>
            </a:r>
            <a:r>
              <a:rPr lang="en-US" sz="24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IN" sz="24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বেত</a:t>
            </a:r>
            <a:r>
              <a:rPr lang="bn-BD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মধূ</a:t>
            </a:r>
            <a:r>
              <a:rPr lang="en-US" sz="2400" b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IN" sz="2400" b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গোলপাতা</a:t>
            </a:r>
            <a:r>
              <a:rPr lang="bn-IN" sz="240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পাওয়া যায় যা দেশের অমূল্য জাতীয়</a:t>
            </a:r>
            <a:r>
              <a:rPr lang="bn-BD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সম্পদ।সুন্দরবন পৃথিবীর অন্যতম ম্যানগ্রোভ বন। </a:t>
            </a:r>
            <a:endParaRPr lang="en-US" sz="24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dirty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01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"/>
            <a:ext cx="9144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85750"/>
            <a:ext cx="3291840" cy="205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800350"/>
            <a:ext cx="3072606" cy="213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29405"/>
            <a:ext cx="3078480" cy="21137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820205"/>
            <a:ext cx="3276600" cy="211374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6200" y="133350"/>
            <a:ext cx="2057400" cy="1600200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6200" y="1809750"/>
            <a:ext cx="1981200" cy="1600200"/>
          </a:xfrm>
          <a:prstGeom prst="ellipse">
            <a:avLst/>
          </a:prstGeom>
          <a:solidFill>
            <a:srgbClr val="ED97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বনে বাঘ,হরিণ,বানরবিভিন্ন ধরণের পশু রয়েছে।  </a:t>
            </a:r>
            <a:endParaRPr lang="en-SG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52400" y="3562350"/>
            <a:ext cx="1981200" cy="1371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শীতকালে  এখানে অতিথী পাখির আগমন হয় । </a:t>
            </a:r>
            <a:endParaRPr lang="en-S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45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581150"/>
            <a:ext cx="2520856" cy="15933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486150"/>
            <a:ext cx="2438400" cy="13999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486150"/>
            <a:ext cx="2602992" cy="14234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86150"/>
            <a:ext cx="2514600" cy="1428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581150"/>
            <a:ext cx="2636520" cy="16294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09750"/>
            <a:ext cx="2560320" cy="135331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09600" y="133350"/>
            <a:ext cx="2133600" cy="1524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38730" y="322243"/>
            <a:ext cx="605287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খনিজ সম্পদের মধ্যে রয়েছে </a:t>
            </a:r>
            <a:r>
              <a:rPr lang="bn-BD" sz="28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কয়লা,চুনাপাথর,স্বর্ণ, খনিজ লবন,গ্যাস</a:t>
            </a: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ইত্যাদি।</a:t>
            </a:r>
            <a:r>
              <a:rPr lang="en-US" sz="2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bn-BD" sz="2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2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579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1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3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3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6" dur="1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3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3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3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47650"/>
            <a:ext cx="8763000" cy="46863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1"/>
          <p:cNvSpPr/>
          <p:nvPr/>
        </p:nvSpPr>
        <p:spPr>
          <a:xfrm>
            <a:off x="1208853" y="2225501"/>
            <a:ext cx="7378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160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0"/>
            <a:ext cx="912495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029" y="3565398"/>
            <a:ext cx="2347371" cy="14447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029" y="209550"/>
            <a:ext cx="2347371" cy="13776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565398"/>
            <a:ext cx="2133600" cy="14447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09550"/>
            <a:ext cx="2133600" cy="13776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133" y="1853402"/>
            <a:ext cx="2142067" cy="15565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029" y="1853403"/>
            <a:ext cx="2375946" cy="155654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81000" y="1687651"/>
            <a:ext cx="296057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20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তেল ও গ্যাসে</a:t>
            </a:r>
          </a:p>
          <a:p>
            <a:pPr>
              <a:defRPr/>
            </a:pPr>
            <a:r>
              <a:rPr lang="bn-BD" sz="2000" dirty="0">
                <a:latin typeface="NikoshBAN" pitchFamily="2" charset="0"/>
                <a:cs typeface="NikoshBAN" pitchFamily="2" charset="0"/>
              </a:rPr>
              <a:t>খুবই সম্ভবনাময় একটি  দেশ</a:t>
            </a:r>
          </a:p>
          <a:p>
            <a:pPr>
              <a:defRPr/>
            </a:pPr>
            <a:r>
              <a:rPr lang="bn-BD" sz="2000" dirty="0">
                <a:latin typeface="NikoshBAN" pitchFamily="2" charset="0"/>
                <a:cs typeface="NikoshBAN" pitchFamily="2" charset="0"/>
              </a:rPr>
              <a:t>আমাদের দেশে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সিলেট , </a:t>
            </a:r>
          </a:p>
          <a:p>
            <a:pPr>
              <a:defRPr/>
            </a:pPr>
            <a:r>
              <a:rPr lang="bn-BD" sz="2000" b="1" dirty="0">
                <a:latin typeface="NikoshBAN" pitchFamily="2" charset="0"/>
                <a:cs typeface="NikoshBAN" pitchFamily="2" charset="0"/>
              </a:rPr>
              <a:t>মৌলভীবাজার , খুলনা,</a:t>
            </a:r>
          </a:p>
          <a:p>
            <a:pPr>
              <a:defRPr/>
            </a:pPr>
            <a:r>
              <a:rPr lang="bn-BD" sz="2000" b="1" dirty="0">
                <a:latin typeface="NikoshBAN" pitchFamily="2" charset="0"/>
                <a:cs typeface="NikoshBAN" pitchFamily="2" charset="0"/>
              </a:rPr>
              <a:t>কক্সবাজার ও বঙ্গপসাগরের</a:t>
            </a:r>
          </a:p>
          <a:p>
            <a:pPr>
              <a:defRPr/>
            </a:pPr>
            <a:r>
              <a:rPr lang="bn-BD" sz="2000" b="1" dirty="0">
                <a:latin typeface="NikoshBAN" pitchFamily="2" charset="0"/>
                <a:cs typeface="NikoshBAN" pitchFamily="2" charset="0"/>
              </a:rPr>
              <a:t>অভ্যন্তরে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অনেক পরিমানে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তেল ও </a:t>
            </a:r>
          </a:p>
          <a:p>
            <a:pPr>
              <a:defRPr/>
            </a:pPr>
            <a:r>
              <a:rPr lang="bn-BD" sz="2000" b="1" dirty="0">
                <a:latin typeface="NikoshBAN" pitchFamily="2" charset="0"/>
                <a:cs typeface="NikoshBAN" pitchFamily="2" charset="0"/>
              </a:rPr>
              <a:t>গ্যাস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পাওয়া গেছে। যেগুলোর সর্বোত্তম </a:t>
            </a:r>
          </a:p>
          <a:p>
            <a:pPr>
              <a:defRPr/>
            </a:pPr>
            <a:r>
              <a:rPr lang="bn-BD" sz="2000" dirty="0">
                <a:latin typeface="NikoshBAN" pitchFamily="2" charset="0"/>
                <a:cs typeface="NikoshBAN" pitchFamily="2" charset="0"/>
              </a:rPr>
              <a:t>ব্যবহারে দেশের অভ্যন্তরীণ সকল </a:t>
            </a:r>
          </a:p>
          <a:p>
            <a:pPr>
              <a:defRPr/>
            </a:pPr>
            <a:r>
              <a:rPr lang="bn-BD" sz="2000" dirty="0">
                <a:latin typeface="NikoshBAN" pitchFamily="2" charset="0"/>
                <a:cs typeface="NikoshBAN" pitchFamily="2" charset="0"/>
              </a:rPr>
              <a:t>চাহিদা মেটানো সম্ভব।</a:t>
            </a:r>
            <a:endParaRPr lang="en-US" sz="2000" dirty="0"/>
          </a:p>
        </p:txBody>
      </p:sp>
      <p:sp>
        <p:nvSpPr>
          <p:cNvPr id="4" name="Oval 3"/>
          <p:cNvSpPr/>
          <p:nvPr/>
        </p:nvSpPr>
        <p:spPr>
          <a:xfrm>
            <a:off x="228600" y="133350"/>
            <a:ext cx="2971800" cy="1554301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23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1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3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3" dur="1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3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6" dur="1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3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1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3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2" dur="1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3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5" dur="1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533400" y="133350"/>
            <a:ext cx="8229600" cy="1143000"/>
          </a:xfrm>
          <a:prstGeom prst="ribbon">
            <a:avLst>
              <a:gd name="adj1" fmla="val 16667"/>
              <a:gd name="adj2" fmla="val 64458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52550"/>
            <a:ext cx="8839200" cy="3790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52550"/>
            <a:ext cx="8839200" cy="3790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85554"/>
            <a:ext cx="8793502" cy="37579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18392"/>
            <a:ext cx="8839200" cy="37251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95014" y="3409950"/>
            <a:ext cx="248786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11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11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38600" y="1352550"/>
            <a:ext cx="240772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11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11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112592" y="1395740"/>
            <a:ext cx="260008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11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11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204823" y="3224540"/>
            <a:ext cx="243977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11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11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68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1371600" y="133350"/>
            <a:ext cx="6172200" cy="917448"/>
          </a:xfrm>
          <a:prstGeom prst="ribbon">
            <a:avLst>
              <a:gd name="adj1" fmla="val 16667"/>
              <a:gd name="adj2" fmla="val 5963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Sequential Access Storage 2"/>
          <p:cNvSpPr/>
          <p:nvPr/>
        </p:nvSpPr>
        <p:spPr>
          <a:xfrm>
            <a:off x="2057400" y="1200150"/>
            <a:ext cx="5029200" cy="2286000"/>
          </a:xfrm>
          <a:prstGeom prst="flowChartMagnetic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প্রাকৃতিক সম্পদগুলোর তালিকা তৈরি করো ।এসব সম্পদ আমাদের জীবনকে কিভাবে সমৃদ্ধ করেছে? </a:t>
            </a:r>
            <a:endParaRPr lang="en-SG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9591"/>
            <a:ext cx="9144000" cy="1662959"/>
          </a:xfrm>
          <a:prstGeom prst="rect">
            <a:avLst/>
          </a:prstGeom>
        </p:spPr>
      </p:pic>
      <p:sp>
        <p:nvSpPr>
          <p:cNvPr id="5" name="32-Point Star 4"/>
          <p:cNvSpPr/>
          <p:nvPr/>
        </p:nvSpPr>
        <p:spPr>
          <a:xfrm>
            <a:off x="7848600" y="285750"/>
            <a:ext cx="914400" cy="914400"/>
          </a:xfrm>
          <a:prstGeom prst="star32">
            <a:avLst>
              <a:gd name="adj" fmla="val 497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32-Point Star 5"/>
          <p:cNvSpPr/>
          <p:nvPr/>
        </p:nvSpPr>
        <p:spPr>
          <a:xfrm>
            <a:off x="8077200" y="514350"/>
            <a:ext cx="533400" cy="457200"/>
          </a:xfrm>
          <a:prstGeom prst="star32">
            <a:avLst>
              <a:gd name="adj" fmla="val 2183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32-Point Star 6"/>
          <p:cNvSpPr/>
          <p:nvPr/>
        </p:nvSpPr>
        <p:spPr>
          <a:xfrm>
            <a:off x="304800" y="285750"/>
            <a:ext cx="914400" cy="914400"/>
          </a:xfrm>
          <a:prstGeom prst="star32">
            <a:avLst>
              <a:gd name="adj" fmla="val 2560"/>
            </a:avLst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32-Point Star 7"/>
          <p:cNvSpPr/>
          <p:nvPr/>
        </p:nvSpPr>
        <p:spPr>
          <a:xfrm>
            <a:off x="457200" y="514350"/>
            <a:ext cx="609600" cy="457200"/>
          </a:xfrm>
          <a:prstGeom prst="star32">
            <a:avLst>
              <a:gd name="adj" fmla="val 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8572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9591"/>
            <a:ext cx="9144000" cy="166295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" y="1233428"/>
            <a:ext cx="822960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"/>
                <a:solidFill>
                  <a:srgbClr val="33CC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b="1" dirty="0" smtClean="0">
                <a:ln w="1905"/>
                <a:solidFill>
                  <a:srgbClr val="33CC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33CC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দেশটি</a:t>
            </a:r>
            <a:r>
              <a:rPr lang="en-US" sz="3600" b="1" dirty="0" smtClean="0">
                <a:ln w="1905"/>
                <a:solidFill>
                  <a:srgbClr val="33CC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33CC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কোথাও</a:t>
            </a:r>
            <a:r>
              <a:rPr lang="en-US" sz="3600" b="1" dirty="0" smtClean="0">
                <a:ln w="1905"/>
                <a:solidFill>
                  <a:srgbClr val="33CC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33CC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খুঁজে</a:t>
            </a:r>
            <a:r>
              <a:rPr lang="en-US" sz="3600" b="1" dirty="0" smtClean="0">
                <a:ln w="1905"/>
                <a:solidFill>
                  <a:srgbClr val="33CC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33CC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পাবেনাকো</a:t>
            </a:r>
            <a:r>
              <a:rPr lang="en-US" sz="3600" b="1" dirty="0" smtClean="0">
                <a:ln w="1905"/>
                <a:solidFill>
                  <a:srgbClr val="33CC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33CC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600" b="1" dirty="0" smtClean="0">
                <a:ln w="1905"/>
                <a:solidFill>
                  <a:srgbClr val="33CC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n w="1905"/>
                <a:solidFill>
                  <a:srgbClr val="33CC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b="1" dirty="0" smtClean="0">
                <a:ln w="1905"/>
                <a:solidFill>
                  <a:srgbClr val="33CC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33CC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600" b="1" dirty="0" smtClean="0">
                <a:ln w="1905"/>
                <a:solidFill>
                  <a:srgbClr val="33CC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33CC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রানী</a:t>
            </a:r>
            <a:r>
              <a:rPr lang="en-US" sz="3600" b="1" dirty="0" smtClean="0">
                <a:ln w="1905"/>
                <a:solidFill>
                  <a:srgbClr val="33CC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33CC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600" b="1" dirty="0" smtClean="0">
                <a:ln w="1905"/>
                <a:solidFill>
                  <a:srgbClr val="33CC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33CC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 smtClean="0">
                <a:ln w="1905"/>
                <a:solidFill>
                  <a:srgbClr val="33CC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33CC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600" b="1" dirty="0" smtClean="0">
                <a:ln w="1905"/>
                <a:solidFill>
                  <a:srgbClr val="33CC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33CC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জন্মভূমি</a:t>
            </a:r>
            <a:r>
              <a:rPr lang="en-US" sz="3600" b="1" dirty="0" smtClean="0">
                <a:ln w="1905"/>
                <a:solidFill>
                  <a:srgbClr val="33CC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600" b="1" cap="none" spc="0" dirty="0" err="1" smtClean="0">
                <a:ln w="1905"/>
                <a:solidFill>
                  <a:srgbClr val="33CC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সত</a:t>
            </a:r>
            <a:r>
              <a:rPr lang="bn-BD" sz="3600" b="1" cap="none" spc="0" dirty="0" smtClean="0">
                <a:ln w="1905"/>
                <a:solidFill>
                  <a:srgbClr val="33CC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্যি</a:t>
            </a:r>
            <a:r>
              <a:rPr lang="en-US" sz="3600" b="1" cap="none" spc="0" dirty="0" smtClean="0">
                <a:ln w="1905"/>
                <a:solidFill>
                  <a:srgbClr val="33CC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en-US" sz="3600" b="1" cap="none" spc="0" dirty="0" err="1" smtClean="0">
                <a:ln w="1905"/>
                <a:solidFill>
                  <a:srgbClr val="33CC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b="1" cap="none" spc="0" dirty="0" smtClean="0">
                <a:ln w="1905"/>
                <a:solidFill>
                  <a:srgbClr val="33CC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cap="none" spc="0" dirty="0" err="1" smtClean="0">
                <a:ln w="1905"/>
                <a:solidFill>
                  <a:srgbClr val="33CC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b="1" cap="none" spc="0" dirty="0" smtClean="0">
                <a:ln w="1905"/>
                <a:solidFill>
                  <a:srgbClr val="33CC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 smtClean="0">
                <a:ln w="1905"/>
                <a:solidFill>
                  <a:srgbClr val="33CC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600" b="1" cap="none" spc="0" dirty="0" smtClean="0">
                <a:ln w="1905"/>
                <a:solidFill>
                  <a:srgbClr val="33CC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 smtClean="0">
                <a:ln w="1905"/>
                <a:solidFill>
                  <a:srgbClr val="33CC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</a:t>
            </a:r>
            <a:r>
              <a:rPr lang="en-US" sz="3600" b="1" dirty="0" err="1" smtClean="0">
                <a:ln w="1905"/>
                <a:solidFill>
                  <a:srgbClr val="33CC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ৃতিক</a:t>
            </a:r>
            <a:r>
              <a:rPr lang="en-US" sz="3600" b="1" dirty="0" smtClean="0">
                <a:ln w="1905"/>
                <a:solidFill>
                  <a:srgbClr val="33CC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33CC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3600" b="1" dirty="0" smtClean="0">
                <a:ln w="1905"/>
                <a:solidFill>
                  <a:srgbClr val="33CC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33CC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b="1" dirty="0" smtClean="0">
                <a:ln w="1905"/>
                <a:solidFill>
                  <a:srgbClr val="33CC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n w="1905"/>
                <a:solidFill>
                  <a:srgbClr val="33CC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সর্বোত্তম</a:t>
            </a:r>
            <a:r>
              <a:rPr lang="en-US" sz="3600" b="1" dirty="0" smtClean="0">
                <a:ln w="1905"/>
                <a:solidFill>
                  <a:srgbClr val="33CC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33CC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600" b="1" dirty="0" smtClean="0">
                <a:ln w="1905"/>
                <a:solidFill>
                  <a:srgbClr val="33CC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33CC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b="1" dirty="0" smtClean="0">
                <a:ln w="1905"/>
                <a:solidFill>
                  <a:srgbClr val="33CC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33CC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দেশকে</a:t>
            </a:r>
            <a:r>
              <a:rPr lang="en-US" sz="3600" b="1" dirty="0" smtClean="0">
                <a:ln w="1905"/>
                <a:solidFill>
                  <a:srgbClr val="33CC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33CC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সমৃদ্ধশালী</a:t>
            </a:r>
            <a:r>
              <a:rPr lang="en-US" sz="3600" b="1" dirty="0" smtClean="0">
                <a:ln w="1905"/>
                <a:solidFill>
                  <a:srgbClr val="33CC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n w="1905"/>
                <a:solidFill>
                  <a:srgbClr val="33CC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n w="1905"/>
                <a:solidFill>
                  <a:srgbClr val="33CC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33CC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600" b="1" dirty="0" smtClean="0">
                <a:ln w="1905"/>
                <a:solidFill>
                  <a:srgbClr val="33CC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n w="1905"/>
                <a:solidFill>
                  <a:srgbClr val="33CC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তোলা উচিৎ</a:t>
            </a:r>
            <a:r>
              <a:rPr lang="en-US" sz="3600" b="1" dirty="0" smtClean="0">
                <a:ln w="1905"/>
                <a:solidFill>
                  <a:srgbClr val="33CC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b="1" cap="none" spc="0" dirty="0" smtClean="0">
                <a:ln w="1905"/>
                <a:solidFill>
                  <a:srgbClr val="33CC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endParaRPr lang="en-US" sz="3600" b="1" cap="none" spc="0" dirty="0">
              <a:ln w="1905"/>
              <a:solidFill>
                <a:srgbClr val="33CC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Oval 3"/>
          <p:cNvSpPr/>
          <p:nvPr/>
        </p:nvSpPr>
        <p:spPr>
          <a:xfrm>
            <a:off x="2286000" y="285750"/>
            <a:ext cx="4267200" cy="762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করণীয় </a:t>
            </a:r>
            <a:endParaRPr lang="en-SG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831079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9591"/>
            <a:ext cx="9144000" cy="1662959"/>
          </a:xfrm>
          <a:prstGeom prst="rect">
            <a:avLst/>
          </a:prstGeom>
        </p:spPr>
      </p:pic>
      <p:sp>
        <p:nvSpPr>
          <p:cNvPr id="3" name="Down Ribbon 2"/>
          <p:cNvSpPr/>
          <p:nvPr/>
        </p:nvSpPr>
        <p:spPr>
          <a:xfrm>
            <a:off x="1371600" y="133350"/>
            <a:ext cx="5867400" cy="762000"/>
          </a:xfrm>
          <a:prstGeom prst="ribbon">
            <a:avLst>
              <a:gd name="adj1" fmla="val 16667"/>
              <a:gd name="adj2" fmla="val 56008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বাড়ির কাজ </a:t>
            </a:r>
            <a:endParaRPr lang="en-SG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Heart 3"/>
          <p:cNvSpPr/>
          <p:nvPr/>
        </p:nvSpPr>
        <p:spPr>
          <a:xfrm>
            <a:off x="1676400" y="971550"/>
            <a:ext cx="4953000" cy="3200400"/>
          </a:xfrm>
          <a:prstGeom prst="hear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প্রাকৃতিক সম্পদ কিভাবে আমাদের আর্থ-সামাজিক অবস্থার উন্নয়ন ঘটাবে? </a:t>
            </a:r>
            <a:endParaRPr lang="en-SG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216" y="1352550"/>
            <a:ext cx="2234784" cy="2174671"/>
          </a:xfrm>
          <a:prstGeom prst="rect">
            <a:avLst/>
          </a:prstGeom>
        </p:spPr>
      </p:pic>
      <p:sp>
        <p:nvSpPr>
          <p:cNvPr id="6" name="32-Point Star 5"/>
          <p:cNvSpPr/>
          <p:nvPr/>
        </p:nvSpPr>
        <p:spPr>
          <a:xfrm>
            <a:off x="7848600" y="285750"/>
            <a:ext cx="914400" cy="914400"/>
          </a:xfrm>
          <a:prstGeom prst="star32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32-Point Star 6"/>
          <p:cNvSpPr/>
          <p:nvPr/>
        </p:nvSpPr>
        <p:spPr>
          <a:xfrm>
            <a:off x="8001000" y="514350"/>
            <a:ext cx="584616" cy="457200"/>
          </a:xfrm>
          <a:prstGeom prst="star32">
            <a:avLst>
              <a:gd name="adj" fmla="val 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32-Point Star 7"/>
          <p:cNvSpPr/>
          <p:nvPr/>
        </p:nvSpPr>
        <p:spPr>
          <a:xfrm>
            <a:off x="533400" y="361950"/>
            <a:ext cx="457200" cy="457200"/>
          </a:xfrm>
          <a:prstGeom prst="star32">
            <a:avLst>
              <a:gd name="adj" fmla="val 7379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" name="32-Point Star 8"/>
          <p:cNvSpPr/>
          <p:nvPr/>
        </p:nvSpPr>
        <p:spPr>
          <a:xfrm>
            <a:off x="304800" y="133350"/>
            <a:ext cx="914400" cy="914400"/>
          </a:xfrm>
          <a:prstGeom prst="star32">
            <a:avLst>
              <a:gd name="adj" fmla="val 133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8864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9144000" cy="5181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59337" y="2647950"/>
            <a:ext cx="396986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ভালো থেকো ।</a:t>
            </a:r>
            <a:endParaRPr lang="en-US" sz="54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056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371600" y="285750"/>
            <a:ext cx="6172200" cy="6858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038600" y="1371600"/>
            <a:ext cx="4724400" cy="314325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রহিমা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খানম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ইংরেজি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কচুড়িয়া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চিতলমারী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বাগেরহাট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" y="1475431"/>
            <a:ext cx="2529840" cy="28489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4421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2209800" y="133350"/>
            <a:ext cx="4175760" cy="1447800"/>
          </a:xfrm>
          <a:prstGeom prst="downArrowCallout">
            <a:avLst>
              <a:gd name="adj1" fmla="val 68008"/>
              <a:gd name="adj2" fmla="val 54474"/>
              <a:gd name="adj3" fmla="val 25000"/>
              <a:gd name="adj4" fmla="val 58532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SG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SG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ube 3"/>
          <p:cNvSpPr/>
          <p:nvPr/>
        </p:nvSpPr>
        <p:spPr>
          <a:xfrm>
            <a:off x="1066800" y="1581150"/>
            <a:ext cx="6858000" cy="2914650"/>
          </a:xfrm>
          <a:prstGeom prst="cube">
            <a:avLst>
              <a:gd name="adj" fmla="val 1362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বিষয়ঃবাংলাদেশ</a:t>
            </a:r>
            <a:r>
              <a:rPr lang="en-SG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SG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en-SG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SG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শ্রেণিঃ৮ম</a:t>
            </a:r>
          </a:p>
          <a:p>
            <a:pPr algn="ctr"/>
            <a:r>
              <a:rPr lang="en-SG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অধ্যায়ঃদ্বাদশ</a:t>
            </a:r>
            <a:endParaRPr lang="en-SG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SG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তারিখঃ০১/০৭/১৭    সময়ঃ৫০মিঃ</a:t>
            </a:r>
            <a:endParaRPr lang="en-SG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80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7315200" cy="51435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752600" y="438150"/>
            <a:ext cx="5410200" cy="2286000"/>
          </a:xfrm>
          <a:prstGeom prst="ellipse">
            <a:avLst/>
          </a:prstGeom>
          <a:solidFill>
            <a:srgbClr val="FCBA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80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59" y="285750"/>
            <a:ext cx="2528341" cy="167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94884"/>
            <a:ext cx="2438400" cy="1624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237" y="361950"/>
            <a:ext cx="2792363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59" y="2177550"/>
            <a:ext cx="2438400" cy="168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222250"/>
            <a:ext cx="2548890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555" y="2184797"/>
            <a:ext cx="2569845" cy="16061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-34726" y="4161212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প্রশ্নঃউপরের</a:t>
            </a:r>
            <a:r>
              <a:rPr lang="en-US" sz="3600" b="1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</a:t>
            </a:r>
            <a:r>
              <a:rPr lang="en-US" sz="3600" b="1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b="1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b="1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3600" b="1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b="1" cap="none" spc="0" dirty="0">
              <a:ln w="1905"/>
              <a:solidFill>
                <a:srgbClr val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212" y="4146511"/>
            <a:ext cx="913583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1905"/>
                <a:solidFill>
                  <a:srgbClr val="B6167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200" b="1" dirty="0" smtClean="0">
                <a:ln w="1905"/>
                <a:solidFill>
                  <a:srgbClr val="B6167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B6167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এগুলোকে</a:t>
            </a:r>
            <a:r>
              <a:rPr lang="en-US" sz="3200" b="1" dirty="0" smtClean="0">
                <a:ln w="1905"/>
                <a:solidFill>
                  <a:srgbClr val="B6167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B6167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200" b="1" dirty="0" smtClean="0">
                <a:ln w="1905"/>
                <a:solidFill>
                  <a:srgbClr val="B6167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B6167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b="1" dirty="0" smtClean="0">
                <a:ln w="1905"/>
                <a:solidFill>
                  <a:srgbClr val="B6167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B6167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হয়।আর</a:t>
            </a:r>
            <a:r>
              <a:rPr lang="en-US" sz="3200" b="1" dirty="0" smtClean="0">
                <a:ln w="1905"/>
                <a:solidFill>
                  <a:srgbClr val="B6167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B6167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200" b="1" dirty="0" smtClean="0">
                <a:ln w="1905"/>
                <a:solidFill>
                  <a:srgbClr val="B6167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B6167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b="1" dirty="0" smtClean="0">
                <a:ln w="1905"/>
                <a:solidFill>
                  <a:srgbClr val="B6167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B6167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200" b="1" dirty="0" smtClean="0">
                <a:ln w="1905"/>
                <a:solidFill>
                  <a:srgbClr val="B6167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B6167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200" b="1" dirty="0" smtClean="0">
                <a:ln w="1905"/>
                <a:solidFill>
                  <a:srgbClr val="B6167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cap="none" spc="0" dirty="0">
              <a:ln w="1905"/>
              <a:solidFill>
                <a:srgbClr val="B6167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88566" y="4115735"/>
            <a:ext cx="42258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এগুলোকে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264" y="3887766"/>
            <a:ext cx="905301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মাটি,পানি,নদী,কয়লা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খনি,সুন্দরবন,মাছ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এবংহরিণ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541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8" fill="hold" grpId="1" nodeType="click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8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8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9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9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grpId="1" nodeType="click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10" grpId="0"/>
      <p:bldP spid="10" grpId="1"/>
      <p:bldP spid="11" grpId="0"/>
      <p:bldP spid="11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96765" y="1200150"/>
            <a:ext cx="64620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5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5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54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54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1999" y="285750"/>
            <a:ext cx="77793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54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54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54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5400" b="1" cap="none" spc="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52" y="2190750"/>
            <a:ext cx="4172648" cy="2743200"/>
          </a:xfrm>
          <a:prstGeom prst="round2DiagRect">
            <a:avLst>
              <a:gd name="adj1" fmla="val 35238"/>
              <a:gd name="adj2" fmla="val 0"/>
            </a:avLst>
          </a:prstGeom>
          <a:ln w="88900" cap="sq">
            <a:solidFill>
              <a:srgbClr val="00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307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9591"/>
            <a:ext cx="9144000" cy="166295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47800" y="53192"/>
            <a:ext cx="22749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শিখণফল</a:t>
            </a:r>
            <a:r>
              <a:rPr lang="en-US" sz="5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742950"/>
            <a:ext cx="85344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600" b="1" dirty="0" err="1" smtClean="0">
                <a:ln w="1905"/>
                <a:solidFill>
                  <a:srgbClr val="33CC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 smtClean="0">
                <a:ln w="1905"/>
                <a:solidFill>
                  <a:srgbClr val="33CC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33CC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 smtClean="0">
                <a:ln w="1905"/>
                <a:solidFill>
                  <a:srgbClr val="33CC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33CC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b="1" dirty="0" smtClean="0">
                <a:ln w="1905"/>
                <a:solidFill>
                  <a:srgbClr val="33CC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33CC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dirty="0" smtClean="0">
                <a:ln w="1905"/>
                <a:solidFill>
                  <a:srgbClr val="33CC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-------</a:t>
            </a:r>
          </a:p>
          <a:p>
            <a:pPr algn="just"/>
            <a:r>
              <a:rPr lang="en-US" sz="3600" b="1" dirty="0" smtClean="0">
                <a:ln w="1905"/>
                <a:solidFill>
                  <a:srgbClr val="FF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b="1" dirty="0" err="1" smtClean="0">
                <a:ln w="1905"/>
                <a:solidFill>
                  <a:srgbClr val="FF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600" b="1" dirty="0" smtClean="0">
                <a:ln w="1905"/>
                <a:solidFill>
                  <a:srgbClr val="FF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FF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600" b="1" dirty="0" smtClean="0">
                <a:ln w="1905"/>
                <a:solidFill>
                  <a:srgbClr val="FF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FF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 smtClean="0">
                <a:ln w="1905"/>
                <a:solidFill>
                  <a:srgbClr val="FF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FF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 smtClean="0">
                <a:ln w="1905"/>
                <a:solidFill>
                  <a:srgbClr val="FF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FF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dirty="0" smtClean="0">
                <a:ln w="1905"/>
                <a:solidFill>
                  <a:srgbClr val="FF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FF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 smtClean="0">
                <a:ln w="1905"/>
                <a:solidFill>
                  <a:srgbClr val="FF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FF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ln w="1905"/>
                <a:solidFill>
                  <a:srgbClr val="FF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5400" b="1" dirty="0" smtClean="0">
                <a:ln w="1905"/>
                <a:solidFill>
                  <a:srgbClr val="00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b="1" dirty="0" err="1" smtClean="0">
                <a:ln w="1905"/>
                <a:solidFill>
                  <a:srgbClr val="00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b="1" dirty="0" smtClean="0">
                <a:ln w="1905"/>
                <a:solidFill>
                  <a:srgbClr val="00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 smtClean="0">
                <a:ln w="1905"/>
                <a:solidFill>
                  <a:srgbClr val="00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600" b="1" dirty="0" smtClean="0">
                <a:ln w="1905"/>
                <a:solidFill>
                  <a:srgbClr val="00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600" b="1" dirty="0" smtClean="0">
                <a:ln w="1905"/>
                <a:solidFill>
                  <a:srgbClr val="00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b="1" dirty="0" smtClean="0">
                <a:ln w="1905"/>
                <a:solidFill>
                  <a:srgbClr val="00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 smtClean="0">
                <a:ln w="1905"/>
                <a:solidFill>
                  <a:srgbClr val="00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ln w="1905"/>
                <a:solidFill>
                  <a:srgbClr val="00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5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3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আর্থ</a:t>
            </a:r>
            <a:r>
              <a:rPr lang="en-US" sz="3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36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অগ্রগতি</a:t>
            </a:r>
            <a:r>
              <a:rPr lang="en-US" sz="3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36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022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8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9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8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066800" y="209550"/>
            <a:ext cx="7315200" cy="914400"/>
          </a:xfrm>
          <a:prstGeom prst="ellipse">
            <a:avLst/>
          </a:prstGeom>
          <a:solidFill>
            <a:srgbClr val="36D6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SG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504950"/>
            <a:ext cx="8763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প্রকৃতি থেকে প্রাপ্ত সম্পদকে প্রাকৃতিক সম্পদ বলে।যেমন-মাটি,পানি, বনজ সম্পদ,মৎস সম্পদ,খনিজ সম্পদ ইত্যাদি।</a:t>
            </a:r>
            <a:endParaRPr lang="en-US" sz="40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9591"/>
            <a:ext cx="9144000" cy="166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1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</TotalTime>
  <Words>419</Words>
  <Application>Microsoft Office PowerPoint</Application>
  <PresentationFormat>On-screen Show (16:9)</PresentationFormat>
  <Paragraphs>82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106</cp:revision>
  <dcterms:created xsi:type="dcterms:W3CDTF">2006-08-16T00:00:00Z</dcterms:created>
  <dcterms:modified xsi:type="dcterms:W3CDTF">2017-07-14T07:38:23Z</dcterms:modified>
</cp:coreProperties>
</file>